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>
        <p:scale>
          <a:sx n="25" d="100"/>
          <a:sy n="25" d="100"/>
        </p:scale>
        <p:origin x="-108" y="-183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0510A68-AB16-4475-AD20-48F52644D0F9}" type="datetime1">
              <a:rPr lang="ko-KR" altLang="en-US"/>
              <a:pPr lvl="0">
                <a:defRPr/>
              </a:pPr>
              <a:t>2026-06-22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40EBD1C9-92BA-455D-A623-D3502659340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A6E480-90DC-448A-B642-311BA5A7BA30}"/>
              </a:ext>
            </a:extLst>
          </p:cNvPr>
          <p:cNvGrpSpPr/>
          <p:nvPr userDrawn="1"/>
        </p:nvGrpSpPr>
        <p:grpSpPr>
          <a:xfrm>
            <a:off x="0" y="1699"/>
            <a:ext cx="30276413" cy="42802064"/>
            <a:chOff x="0" y="1699"/>
            <a:chExt cx="30276413" cy="42802064"/>
          </a:xfrm>
        </p:grpSpPr>
        <p:pic>
          <p:nvPicPr>
            <p:cNvPr id="7" name="그림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6"/>
            <a:stretch/>
          </p:blipFill>
          <p:spPr>
            <a:xfrm>
              <a:off x="0" y="1699"/>
              <a:ext cx="30276413" cy="40984936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A267DDB-94F3-4E78-8D7C-06BF81870669}"/>
                </a:ext>
              </a:extLst>
            </p:cNvPr>
            <p:cNvSpPr/>
            <p:nvPr userDrawn="1"/>
          </p:nvSpPr>
          <p:spPr>
            <a:xfrm>
              <a:off x="0" y="40986635"/>
              <a:ext cx="30275213" cy="1817128"/>
            </a:xfrm>
            <a:prstGeom prst="rect">
              <a:avLst/>
            </a:prstGeom>
            <a:solidFill>
              <a:srgbClr val="AED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94" y="3306037"/>
            <a:ext cx="28910604" cy="494058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altLang="ko-KR" sz="6000" dirty="0">
                <a:latin typeface="Times New Roman"/>
                <a:ea typeface="G마켓 산스 TTF Bold"/>
                <a:cs typeface="Times New Roman"/>
              </a:rPr>
              <a:t>A Neuromorphic Compute-in-Memory Processor for Efficient Acceleration of </a:t>
            </a:r>
            <a:r>
              <a:rPr lang="en-US" altLang="ko-KR" sz="6000" dirty="0" err="1">
                <a:latin typeface="Times New Roman"/>
                <a:ea typeface="G마켓 산스 TTF Bold"/>
                <a:cs typeface="Times New Roman"/>
              </a:rPr>
              <a:t>SlipReLU</a:t>
            </a:r>
            <a:r>
              <a:rPr lang="en-US" altLang="ko-KR" sz="6000" dirty="0">
                <a:latin typeface="Times New Roman"/>
                <a:ea typeface="G마켓 산스 TTF Bold"/>
                <a:cs typeface="Times New Roman"/>
              </a:rPr>
              <a:t>-Based ANN-to-SNN Converted Spiking ResNet-18</a:t>
            </a:r>
          </a:p>
          <a:p>
            <a:pPr lvl="0" algn="ctr">
              <a:defRPr/>
            </a:pPr>
            <a:r>
              <a:rPr lang="en-US" altLang="ko-KR" sz="4000" dirty="0">
                <a:latin typeface="Times New Roman"/>
                <a:ea typeface="G마켓 산스 TTF Bold"/>
                <a:cs typeface="Times New Roman"/>
              </a:rPr>
              <a:t>Seol-Hyeon Kim</a:t>
            </a:r>
            <a:r>
              <a:rPr lang="en-US" altLang="ko-KR" sz="4000" baseline="30000" dirty="0">
                <a:latin typeface="Times New Roman"/>
                <a:ea typeface="G마켓 산스 TTF Bold"/>
                <a:cs typeface="Times New Roman"/>
              </a:rPr>
              <a:t>1</a:t>
            </a:r>
            <a:r>
              <a:rPr lang="en-US" altLang="ko-KR" sz="5400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4000" dirty="0">
                <a:latin typeface="Times New Roman"/>
                <a:ea typeface="G마켓 산스 TTF Bold"/>
                <a:cs typeface="Times New Roman"/>
              </a:rPr>
              <a:t>and Min-Seong </a:t>
            </a:r>
            <a:r>
              <a:rPr lang="en-US" altLang="ko-KR" sz="4000" dirty="0" err="1">
                <a:latin typeface="Times New Roman"/>
                <a:ea typeface="G마켓 산스 TTF Bold"/>
                <a:cs typeface="Times New Roman"/>
              </a:rPr>
              <a:t>Choo</a:t>
            </a:r>
            <a:r>
              <a:rPr lang="en-US" altLang="ko-KR" sz="4000" baseline="30000" dirty="0" err="1">
                <a:latin typeface="Times New Roman"/>
                <a:ea typeface="G마켓 산스 TTF Bold"/>
                <a:cs typeface="Times New Roman"/>
              </a:rPr>
              <a:t>a</a:t>
            </a:r>
            <a:endParaRPr lang="en-US" altLang="ko-KR" sz="4000" baseline="30000" dirty="0">
              <a:latin typeface="Times New Roman"/>
              <a:ea typeface="G마켓 산스 TTF Bold"/>
              <a:cs typeface="Times New Roman"/>
            </a:endParaRPr>
          </a:p>
          <a:p>
            <a:pPr lvl="0" algn="ctr">
              <a:defRPr/>
            </a:pPr>
            <a:r>
              <a:rPr lang="en-US" altLang="ko-KR" sz="3600" i="1" baseline="30000" dirty="0">
                <a:latin typeface="Times New Roman"/>
                <a:ea typeface="G마켓 산스 TTF Bold"/>
                <a:cs typeface="Times New Roman"/>
              </a:rPr>
              <a:t>1</a:t>
            </a:r>
            <a:r>
              <a:rPr lang="en-US" altLang="ko-KR" sz="3600" i="1" dirty="0">
                <a:latin typeface="Times New Roman"/>
                <a:ea typeface="G마켓 산스 TTF Bold"/>
                <a:cs typeface="Times New Roman"/>
              </a:rPr>
              <a:t>School of Electrical Engineering, Hanyang University, Ansan, South Korea</a:t>
            </a:r>
          </a:p>
          <a:p>
            <a:pPr lvl="0" algn="ctr">
              <a:defRPr/>
            </a:pPr>
            <a:r>
              <a:rPr lang="en-US" altLang="ko-KR" sz="3600" i="1" baseline="30000" dirty="0" err="1">
                <a:latin typeface="Times New Roman"/>
                <a:ea typeface="G마켓 산스 TTF Bold"/>
                <a:cs typeface="Times New Roman"/>
              </a:rPr>
              <a:t>a</a:t>
            </a:r>
            <a:r>
              <a:rPr lang="en-US" altLang="ko-KR" sz="3600" i="1" dirty="0" err="1">
                <a:latin typeface="Times New Roman"/>
                <a:ea typeface="G마켓 산스 TTF Bold"/>
                <a:cs typeface="Times New Roman"/>
              </a:rPr>
              <a:t>School</a:t>
            </a:r>
            <a:r>
              <a:rPr lang="en-US" altLang="ko-KR" sz="3600" i="1" dirty="0">
                <a:latin typeface="Times New Roman"/>
                <a:ea typeface="G마켓 산스 TTF Bold"/>
                <a:cs typeface="Times New Roman"/>
              </a:rPr>
              <a:t> of Electrical and Electronic Engineering, Yonsei University, Seoul, Soutth Korea</a:t>
            </a:r>
          </a:p>
          <a:p>
            <a:pPr lvl="0">
              <a:defRPr/>
            </a:pPr>
            <a:endParaRPr lang="ko-KR" altLang="en-US" dirty="0"/>
          </a:p>
        </p:txBody>
      </p:sp>
      <p:sp>
        <p:nvSpPr>
          <p:cNvPr id="4" name="TextBox 2"/>
          <p:cNvSpPr txBox="1"/>
          <p:nvPr/>
        </p:nvSpPr>
        <p:spPr>
          <a:xfrm>
            <a:off x="979038" y="7051037"/>
            <a:ext cx="278865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altLang="ko-KR" sz="48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/>
                <a:cs typeface="Times New Roman"/>
              </a:rPr>
              <a:t>Abstract</a:t>
            </a:r>
            <a:r>
              <a:rPr lang="en-US" altLang="ko-KR" sz="48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/>
                <a:cs typeface="Times New Roman"/>
              </a:rPr>
              <a:t>: This chip is an SNN-based digital CIM designed in TSMC 28nm, which performs ResNet-18 computations by converting an ANN into an SNN. It executes 3x3 convolution operations by operating SRAM-based </a:t>
            </a:r>
            <a:r>
              <a:rPr lang="en-US" altLang="ko-KR" sz="4800" dirty="0">
                <a:solidFill>
                  <a:srgbClr val="0D0D0D"/>
                </a:solidFill>
                <a:highlight>
                  <a:srgbClr val="FFFFFF"/>
                </a:highlight>
                <a:latin typeface="Times New Roman"/>
                <a:cs typeface="Times New Roman"/>
              </a:rPr>
              <a:t>arrays in parallel. </a:t>
            </a:r>
            <a:endParaRPr lang="ko-KR" altLang="en-US" sz="4800" dirty="0">
              <a:latin typeface="Times New Roman"/>
              <a:cs typeface="Times New Roman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44557" y="29697208"/>
            <a:ext cx="13930463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ko-KR" altLang="en-US" sz="16953" dirty="0"/>
              <a:t>그림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4876607" y="29696940"/>
            <a:ext cx="13997759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ko-KR" altLang="en-US" sz="16953" dirty="0"/>
              <a:t>그림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945086" y="22915832"/>
            <a:ext cx="13930463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ko-KR" altLang="en-US" sz="16953"/>
              <a:t>그림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4875549" y="22915562"/>
            <a:ext cx="13997759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ko-KR" altLang="en-US" sz="16953"/>
              <a:t>그림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916889" y="16138434"/>
            <a:ext cx="13931936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ko-KR" altLang="en-US" sz="16953"/>
              <a:t>그림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14875019" y="16138177"/>
            <a:ext cx="13997759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ko-KR" altLang="en-US" sz="16953"/>
              <a:t>그림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945889" y="9359361"/>
            <a:ext cx="13930463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ko-KR" altLang="en-US" sz="16953"/>
              <a:t>그림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14876353" y="9359092"/>
            <a:ext cx="13996426" cy="67794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ko-KR" altLang="en-US" sz="16953"/>
              <a:t>그림</a:t>
            </a:r>
          </a:p>
        </p:txBody>
      </p:sp>
      <p:sp>
        <p:nvSpPr>
          <p:cNvPr id="18" name="사각형: 둥근 모서리 17"/>
          <p:cNvSpPr/>
          <p:nvPr/>
        </p:nvSpPr>
        <p:spPr>
          <a:xfrm>
            <a:off x="1063846" y="9481528"/>
            <a:ext cx="4436983" cy="675119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altLang="ko-KR" sz="3200" b="1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Motivation</a:t>
            </a:r>
          </a:p>
        </p:txBody>
      </p:sp>
      <p:sp>
        <p:nvSpPr>
          <p:cNvPr id="19" name="사각형: 둥근 모서리 18"/>
          <p:cNvSpPr/>
          <p:nvPr/>
        </p:nvSpPr>
        <p:spPr>
          <a:xfrm>
            <a:off x="14966742" y="9481528"/>
            <a:ext cx="8571684" cy="741934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altLang="ko-KR" sz="3200" b="1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Proposed SlipReLU-Based ANN-to-SNN model</a:t>
            </a:r>
          </a:p>
        </p:txBody>
      </p:sp>
      <p:sp>
        <p:nvSpPr>
          <p:cNvPr id="20" name="사각형: 둥근 모서리 19"/>
          <p:cNvSpPr/>
          <p:nvPr/>
        </p:nvSpPr>
        <p:spPr>
          <a:xfrm>
            <a:off x="14990073" y="16285157"/>
            <a:ext cx="5353310" cy="658617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altLang="ko-KR" sz="3200" b="1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Cell Layout</a:t>
            </a:r>
          </a:p>
        </p:txBody>
      </p:sp>
      <p:sp>
        <p:nvSpPr>
          <p:cNvPr id="21" name="사각형: 둥근 모서리 20"/>
          <p:cNvSpPr/>
          <p:nvPr/>
        </p:nvSpPr>
        <p:spPr>
          <a:xfrm>
            <a:off x="14975655" y="29813850"/>
            <a:ext cx="5649146" cy="724333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altLang="ko-KR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Compressor-Based Adder Tree </a:t>
            </a:r>
          </a:p>
        </p:txBody>
      </p:sp>
      <p:sp>
        <p:nvSpPr>
          <p:cNvPr id="22" name="사각형: 둥근 모서리 21"/>
          <p:cNvSpPr/>
          <p:nvPr/>
        </p:nvSpPr>
        <p:spPr>
          <a:xfrm>
            <a:off x="1054173" y="29806192"/>
            <a:ext cx="7393141" cy="766966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altLang="ko-KR" sz="3200" b="1" dirty="0">
                <a:solidFill>
                  <a:schemeClr val="bg1"/>
                </a:solidFill>
                <a:latin typeface="Times New Roman"/>
                <a:cs typeface="Times New Roman"/>
              </a:rPr>
              <a:t>Proposed Digital CIM Array Operation </a:t>
            </a:r>
          </a:p>
        </p:txBody>
      </p:sp>
      <p:sp>
        <p:nvSpPr>
          <p:cNvPr id="23" name="사각형: 둥근 모서리 22"/>
          <p:cNvSpPr/>
          <p:nvPr/>
        </p:nvSpPr>
        <p:spPr>
          <a:xfrm>
            <a:off x="15040165" y="23038148"/>
            <a:ext cx="3878707" cy="658617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altLang="ko-KR" sz="3200" b="1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Timing Diagram</a:t>
            </a:r>
          </a:p>
        </p:txBody>
      </p:sp>
      <p:sp>
        <p:nvSpPr>
          <p:cNvPr id="24" name="사각형: 둥근 모서리 23"/>
          <p:cNvSpPr/>
          <p:nvPr/>
        </p:nvSpPr>
        <p:spPr>
          <a:xfrm>
            <a:off x="1054173" y="16309819"/>
            <a:ext cx="4404157" cy="658617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altLang="ko-KR" sz="3200" b="1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Cell Schematic</a:t>
            </a:r>
          </a:p>
        </p:txBody>
      </p:sp>
      <p:sp>
        <p:nvSpPr>
          <p:cNvPr id="25" name="사각형: 둥근 모서리 24"/>
          <p:cNvSpPr/>
          <p:nvPr/>
        </p:nvSpPr>
        <p:spPr>
          <a:xfrm>
            <a:off x="1054173" y="23040028"/>
            <a:ext cx="6584171" cy="658617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altLang="ko-KR" sz="3200" b="1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Main Digital Block</a:t>
            </a:r>
          </a:p>
        </p:txBody>
      </p:sp>
      <p:pic>
        <p:nvPicPr>
          <p:cNvPr id="26" name="그림 25" descr="도표, 라인, 그림, 스케치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2"/>
          <a:srcRect t="1470" r="-70"/>
          <a:stretch>
            <a:fillRect/>
          </a:stretch>
        </p:blipFill>
        <p:spPr>
          <a:xfrm>
            <a:off x="1373016" y="10212129"/>
            <a:ext cx="5457959" cy="4221995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402579" y="10804577"/>
            <a:ext cx="7284355" cy="3053737"/>
          </a:xfrm>
          <a:prstGeom prst="rect">
            <a:avLst/>
          </a:prstGeom>
        </p:spPr>
      </p:pic>
      <p:pic>
        <p:nvPicPr>
          <p:cNvPr id="28" name="그림 27" descr="텍스트, 스크린샷, 폰트, 도표이(가) 표시된 사진  AI 생성 콘텐츠는 정확하지 않을 수 있습니다."/>
          <p:cNvPicPr>
            <a:picLocks noChangeAspect="1"/>
          </p:cNvPicPr>
          <p:nvPr/>
        </p:nvPicPr>
        <p:blipFill rotWithShape="1">
          <a:blip r:embed="rId4"/>
          <a:srcRect t="1660"/>
          <a:stretch>
            <a:fillRect/>
          </a:stretch>
        </p:blipFill>
        <p:spPr>
          <a:xfrm>
            <a:off x="15044209" y="10255313"/>
            <a:ext cx="8233596" cy="4912266"/>
          </a:xfrm>
          <a:prstGeom prst="rect">
            <a:avLst/>
          </a:prstGeom>
        </p:spPr>
      </p:pic>
      <p:pic>
        <p:nvPicPr>
          <p:cNvPr id="29" name="Picture 12"/>
          <p:cNvPicPr>
            <a:picLocks noChangeAspect="1" noChangeArrowheads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5044208" y="17221976"/>
            <a:ext cx="13638615" cy="3542184"/>
          </a:xfrm>
          <a:prstGeom prst="rect">
            <a:avLst/>
          </a:prstGeom>
          <a:noFill/>
        </p:spPr>
      </p:pic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8761582" y="23207116"/>
            <a:ext cx="5182323" cy="4944165"/>
          </a:xfrm>
          <a:prstGeom prst="rect">
            <a:avLst/>
          </a:prstGeom>
        </p:spPr>
      </p:pic>
      <p:pic>
        <p:nvPicPr>
          <p:cNvPr id="32" name="그림 31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1349077" y="23957648"/>
            <a:ext cx="6387012" cy="4045540"/>
          </a:xfrm>
          <a:prstGeom prst="rect">
            <a:avLst/>
          </a:prstGeom>
        </p:spPr>
      </p:pic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5137606" y="23960840"/>
            <a:ext cx="13454888" cy="3494388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9022665" y="17681544"/>
            <a:ext cx="3881695" cy="3692764"/>
          </a:xfrm>
          <a:prstGeom prst="rect">
            <a:avLst/>
          </a:prstGeom>
        </p:spPr>
      </p:pic>
      <p:sp>
        <p:nvSpPr>
          <p:cNvPr id="36" name="TextBox 27"/>
          <p:cNvSpPr txBox="1"/>
          <p:nvPr/>
        </p:nvSpPr>
        <p:spPr>
          <a:xfrm>
            <a:off x="1063846" y="27961228"/>
            <a:ext cx="127154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just">
              <a:buFont typeface="Wingdings"/>
              <a:buChar char="§"/>
              <a:defRPr/>
            </a:pP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SRAM-based Multi Bank Structure </a:t>
            </a:r>
          </a:p>
          <a:p>
            <a:pPr marL="457200" lvl="0" indent="-457200" algn="just">
              <a:buFont typeface="Wingdings"/>
              <a:buChar char="§"/>
              <a:defRPr/>
            </a:pP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Performs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parallel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convolution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using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nine 64x16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SRAM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arrays.</a:t>
            </a:r>
          </a:p>
          <a:p>
            <a:pPr marL="457200" lvl="0" indent="-457200" algn="just">
              <a:buFont typeface="Wingdings"/>
              <a:buChar char="§"/>
              <a:defRPr/>
            </a:pP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Completes full accumulation within 9 clock cycle </a:t>
            </a:r>
          </a:p>
        </p:txBody>
      </p:sp>
      <p:sp>
        <p:nvSpPr>
          <p:cNvPr id="37" name="TextBox 39"/>
          <p:cNvSpPr txBox="1"/>
          <p:nvPr/>
        </p:nvSpPr>
        <p:spPr>
          <a:xfrm>
            <a:off x="14949636" y="14560913"/>
            <a:ext cx="138798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endParaRPr lang="en-US" altLang="ko-KR" sz="3200" b="1">
              <a:latin typeface="Times New Roman"/>
              <a:ea typeface="G마켓 산스 TTF Bold"/>
              <a:cs typeface="Times New Roman"/>
            </a:endParaRPr>
          </a:p>
          <a:p>
            <a:pPr marL="457200" lvl="0" indent="-457200">
              <a:buFont typeface="Wingdings"/>
              <a:buChar char="§"/>
              <a:defRPr/>
            </a:pPr>
            <a:r>
              <a:rPr lang="en-US" altLang="ko-KR" sz="3200" b="1">
                <a:latin typeface="Times New Roman"/>
                <a:cs typeface="Times New Roman"/>
              </a:rPr>
              <a:t>The input image is transformed into spike features through the first convolution layer.</a:t>
            </a:r>
            <a:endParaRPr lang="en-US" altLang="ko-KR" sz="3200" b="1">
              <a:latin typeface="Times New Roman"/>
              <a:ea typeface="G마켓 산스 TTF Bold"/>
              <a:cs typeface="Times New Roman"/>
            </a:endParaRPr>
          </a:p>
        </p:txBody>
      </p:sp>
      <p:sp>
        <p:nvSpPr>
          <p:cNvPr id="38" name="TextBox 23"/>
          <p:cNvSpPr txBox="1"/>
          <p:nvPr/>
        </p:nvSpPr>
        <p:spPr>
          <a:xfrm>
            <a:off x="14937024" y="20806960"/>
            <a:ext cx="13852982" cy="60785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Font typeface="Wingdings"/>
              <a:buChar char="§"/>
              <a:defRPr/>
            </a:pPr>
            <a:r>
              <a:rPr lang="en-US" altLang="ko-KR" sz="3350" b="1">
                <a:latin typeface="Times New Roman"/>
                <a:ea typeface="G마켓 산스 TTF Bold"/>
                <a:cs typeface="Times New Roman"/>
              </a:rPr>
              <a:t>8T SRAM Cell Layout</a:t>
            </a:r>
          </a:p>
        </p:txBody>
      </p:sp>
      <p:sp>
        <p:nvSpPr>
          <p:cNvPr id="39" name="TextBox 56"/>
          <p:cNvSpPr txBox="1"/>
          <p:nvPr/>
        </p:nvSpPr>
        <p:spPr>
          <a:xfrm>
            <a:off x="1164408" y="21666684"/>
            <a:ext cx="138798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Font typeface="Wingdings"/>
              <a:buChar char="§"/>
              <a:defRPr/>
            </a:pPr>
            <a:r>
              <a:rPr lang="en-US" altLang="ko-KR" sz="3200" b="1">
                <a:latin typeface="Times New Roman"/>
                <a:ea typeface="G마켓 산스 TTF Bold"/>
                <a:cs typeface="Times New Roman"/>
              </a:rPr>
              <a:t>Proposed 8T SRAM Cell Schematic</a:t>
            </a:r>
          </a:p>
          <a:p>
            <a:pPr marL="457200" lvl="0" indent="-457200">
              <a:buFont typeface="Wingdings"/>
              <a:buChar char="§"/>
              <a:defRPr/>
            </a:pPr>
            <a:r>
              <a:rPr lang="en-US" altLang="ko-KR" sz="3200" b="1">
                <a:latin typeface="Times New Roman"/>
                <a:ea typeface="G마켓 산스 TTF Bold"/>
                <a:cs typeface="Times New Roman"/>
              </a:rPr>
              <a:t>It performs AND logic.</a:t>
            </a:r>
          </a:p>
        </p:txBody>
      </p:sp>
      <p:sp>
        <p:nvSpPr>
          <p:cNvPr id="41" name="TextBox 115"/>
          <p:cNvSpPr txBox="1"/>
          <p:nvPr/>
        </p:nvSpPr>
        <p:spPr>
          <a:xfrm>
            <a:off x="14950691" y="27424576"/>
            <a:ext cx="1347462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Font typeface="Wingdings"/>
              <a:buChar char="§"/>
              <a:defRPr/>
            </a:pP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Timing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Diagram of the </a:t>
            </a:r>
            <a:r>
              <a:rPr lang="en-US" altLang="ko-KR" sz="3200" b="1" dirty="0" err="1">
                <a:latin typeface="Times New Roman"/>
                <a:ea typeface="G마켓 산스 TTF Bold"/>
                <a:cs typeface="Times New Roman"/>
              </a:rPr>
              <a:t>Bank_Top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+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 err="1">
                <a:latin typeface="Times New Roman"/>
                <a:ea typeface="G마켓 산스 TTF Bold"/>
                <a:cs typeface="Times New Roman"/>
              </a:rPr>
              <a:t>Postsum</a:t>
            </a:r>
            <a:endParaRPr lang="en-US" altLang="ko-KR" sz="3200" b="1" dirty="0">
              <a:latin typeface="Times New Roman"/>
              <a:ea typeface="G마켓 산스 TTF Bold"/>
              <a:cs typeface="Times New Roman"/>
            </a:endParaRPr>
          </a:p>
          <a:p>
            <a:pPr marL="457200" lvl="0" indent="-457200">
              <a:buFont typeface="Wingdings"/>
              <a:buChar char="§"/>
              <a:defRPr/>
            </a:pP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Parallel bank operation controlled by ‘Valid’ and ‘Enable’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signal</a:t>
            </a:r>
          </a:p>
          <a:p>
            <a:pPr marL="457200" lvl="0" indent="-457200">
              <a:buFont typeface="Wingdings"/>
              <a:buChar char="§"/>
              <a:defRPr/>
            </a:pPr>
            <a:r>
              <a:rPr lang="en-US" altLang="ko-KR" sz="3200" b="1" dirty="0" err="1">
                <a:latin typeface="Times New Roman"/>
                <a:ea typeface="G마켓 산스 TTF Bold"/>
                <a:cs typeface="Times New Roman"/>
              </a:rPr>
              <a:t>Post_sum_Out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is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the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modified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result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of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accumulating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the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Bank-calculated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values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in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the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post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sum.</a:t>
            </a:r>
            <a:endParaRPr lang="ko-KR" altLang="en-US" sz="3200" b="1" dirty="0">
              <a:latin typeface="Times New Roman"/>
              <a:ea typeface="G마켓 산스 TTF Bold"/>
              <a:cs typeface="Times New Roman"/>
            </a:endParaRPr>
          </a:p>
        </p:txBody>
      </p:sp>
      <p:sp>
        <p:nvSpPr>
          <p:cNvPr id="42" name="TextBox 56"/>
          <p:cNvSpPr txBox="1"/>
          <p:nvPr/>
        </p:nvSpPr>
        <p:spPr>
          <a:xfrm>
            <a:off x="1025390" y="14655601"/>
            <a:ext cx="1389441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Font typeface="Wingdings"/>
              <a:buChar char="§"/>
              <a:defRPr/>
            </a:pPr>
            <a:r>
              <a:rPr lang="en-US" altLang="ko-KR" sz="2800" b="1" dirty="0">
                <a:latin typeface="Times New Roman"/>
                <a:ea typeface="G마켓 산스 TTF Bold"/>
                <a:cs typeface="Times New Roman"/>
              </a:rPr>
              <a:t>ANNs : High computational complexity -&gt; Unsuitable for edge devices</a:t>
            </a:r>
          </a:p>
          <a:p>
            <a:pPr marL="457200" lvl="0" indent="-457200">
              <a:buFont typeface="Wingdings"/>
              <a:buChar char="§"/>
              <a:defRPr/>
            </a:pPr>
            <a:r>
              <a:rPr lang="en-US" altLang="ko-KR" sz="2800" b="1" dirty="0">
                <a:latin typeface="Times New Roman"/>
                <a:ea typeface="G마켓 산스 TTF Bold"/>
                <a:cs typeface="Times New Roman"/>
              </a:rPr>
              <a:t>SNNs : </a:t>
            </a:r>
            <a:r>
              <a:rPr lang="en-US" altLang="ko-KR" sz="2800" b="1" dirty="0">
                <a:latin typeface="Times New Roman"/>
                <a:cs typeface="Times New Roman"/>
              </a:rPr>
              <a:t>Energy-efficient, but training remains challenging.</a:t>
            </a:r>
          </a:p>
          <a:p>
            <a:pPr marL="457200" lvl="0" indent="-457200">
              <a:buFont typeface="Wingdings"/>
              <a:buChar char="§"/>
              <a:defRPr/>
            </a:pPr>
            <a:r>
              <a:rPr lang="en-US" altLang="ko-KR" sz="2800" b="1" dirty="0">
                <a:latin typeface="Times New Roman"/>
                <a:cs typeface="Times New Roman"/>
              </a:rPr>
              <a:t>Prior ANN–SNN conversion methods trade accuracy for multi-timestep operation.</a:t>
            </a:r>
          </a:p>
        </p:txBody>
      </p:sp>
      <p:sp>
        <p:nvSpPr>
          <p:cNvPr id="43" name="TextBox 108"/>
          <p:cNvSpPr txBox="1"/>
          <p:nvPr/>
        </p:nvSpPr>
        <p:spPr>
          <a:xfrm>
            <a:off x="19578477" y="30093423"/>
            <a:ext cx="921152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buFont typeface="Wingdings"/>
              <a:buChar char="§"/>
              <a:defRPr/>
            </a:pPr>
            <a:endParaRPr lang="en-US" altLang="ko-KR" sz="2400" b="1" dirty="0">
              <a:latin typeface="Times New Roman"/>
              <a:ea typeface="G마켓 산스 TTF Bold"/>
              <a:cs typeface="Times New Roman"/>
            </a:endParaRPr>
          </a:p>
          <a:p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Overview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Left figure : Single adder tree in the SRAM Array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compressor-based adder trees per array (1 per column)</a:t>
            </a:r>
          </a:p>
          <a:p>
            <a:endParaRPr lang="ko-KR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Adder Tree Configuration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3-stage structure based on 4-2 compressors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Stage 1 : 13 / Stage 2 : 9 / Stage 3 : 9 compressors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Stage-by-Stage Operation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Stage1 : per-row AND results -&gt; partial results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Stage2 &amp; 3 : Group sum, carry1, carry2 from the previous stage -&gt; count 1s via compressors -&gt; perform accumulation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Simpler configuration than conventional adder trees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Enables faster computation</a:t>
            </a:r>
            <a:endParaRPr lang="ko-KR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9"/>
          <p:cNvSpPr txBox="1"/>
          <p:nvPr/>
        </p:nvSpPr>
        <p:spPr>
          <a:xfrm>
            <a:off x="952230" y="36809084"/>
            <a:ext cx="28910604" cy="72789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4800" b="1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/>
                <a:cs typeface="Times New Roman"/>
              </a:rPr>
              <a:t>Conclusion</a:t>
            </a:r>
            <a:r>
              <a:rPr lang="en-US" altLang="ko-KR" sz="4800" b="0" i="0" dirty="0">
                <a:solidFill>
                  <a:srgbClr val="0D0D0D"/>
                </a:solidFill>
                <a:effectLst/>
                <a:highlight>
                  <a:srgbClr val="FFFFFF"/>
                </a:highlight>
                <a:latin typeface="Times New Roman"/>
                <a:cs typeface="Times New Roman"/>
              </a:rPr>
              <a:t>: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presents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digital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computing-in-memory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(CIM)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SNN-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ResNet-18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inference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implemented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TSMC 28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technology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proposed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employs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AND-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multiplication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weights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inputs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followed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compressor-based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accumulation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effectively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exploiting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sparsity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of SNN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spike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signals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reducing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computational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complexity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consumption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adopting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dual-bank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operating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ping-pong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manner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inference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latency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significantly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reduced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convolution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operations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conventional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single-bank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requires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5.230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whereas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proposed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dual-bank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completes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same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operations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3.345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achieving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35.85%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reduction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latency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improvement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achieved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concurrently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operating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computation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banks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thereby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enhancing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hardware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dirty="0" err="1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utilization</a:t>
            </a:r>
            <a:r>
              <a:rPr lang="ko-KR" altLang="ko-KR" sz="3600" dirty="0"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defRPr/>
            </a:pPr>
            <a:endParaRPr lang="ko-KR" altLang="en-US" sz="23900" dirty="0">
              <a:latin typeface="Times New Roman"/>
              <a:cs typeface="Times New Roman"/>
            </a:endParaRPr>
          </a:p>
        </p:txBody>
      </p:sp>
      <p:sp>
        <p:nvSpPr>
          <p:cNvPr id="46" name="TextBox 3"/>
          <p:cNvSpPr txBox="1"/>
          <p:nvPr/>
        </p:nvSpPr>
        <p:spPr>
          <a:xfrm>
            <a:off x="916889" y="41063300"/>
            <a:ext cx="29246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altLang="ko-KR" sz="3600" dirty="0">
                <a:latin typeface="Times New Roman"/>
                <a:cs typeface="Times New Roman"/>
              </a:rPr>
              <a:t>Acknowledgement: This work was supported chip fabrication and EDA Tools by the IC Design Education Center (IDEC).</a:t>
            </a:r>
            <a:endParaRPr lang="ko-KR" altLang="en-US" sz="3600" dirty="0">
              <a:latin typeface="Times New Roman"/>
              <a:cs typeface="Times New Roman"/>
            </a:endParaRPr>
          </a:p>
        </p:txBody>
      </p:sp>
      <p:pic>
        <p:nvPicPr>
          <p:cNvPr id="47" name="그림 46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1419096" y="17053396"/>
            <a:ext cx="6706536" cy="464884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69CBAC9-B7E7-2815-C662-976BDA8018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985207" y="30738225"/>
            <a:ext cx="4484670" cy="5650529"/>
          </a:xfrm>
          <a:prstGeom prst="rect">
            <a:avLst/>
          </a:prstGeom>
        </p:spPr>
      </p:pic>
      <p:sp>
        <p:nvSpPr>
          <p:cNvPr id="8" name="TextBox 27">
            <a:extLst>
              <a:ext uri="{FF2B5EF4-FFF2-40B4-BE49-F238E27FC236}">
                <a16:creationId xmlns:a16="http://schemas.microsoft.com/office/drawing/2014/main" id="{14568BFB-C3A9-104D-90BD-1E6E3D6240A7}"/>
              </a:ext>
            </a:extLst>
          </p:cNvPr>
          <p:cNvSpPr txBox="1"/>
          <p:nvPr/>
        </p:nvSpPr>
        <p:spPr>
          <a:xfrm>
            <a:off x="1063845" y="30586090"/>
            <a:ext cx="1364189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5386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0773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26159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01546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769325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3190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277054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30919" algn="l" defTabSz="3507730" rtl="0" eaLnBrk="1" latinLnBrk="1" hangingPunct="1">
              <a:defRPr sz="69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/>
            </a:pP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Single Bank </a:t>
            </a:r>
          </a:p>
          <a:p>
            <a:pPr marL="457200" lvl="0" indent="-457200" algn="just">
              <a:buFont typeface="Wingdings"/>
              <a:buChar char="§"/>
              <a:defRPr/>
            </a:pP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IDLE -&gt; Write -&gt; Conv -&gt; Write -&gt; Conv -&gt; Write -&gt; Conv-&gt; Write-&gt; Conv-&gt; Finish (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총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5.230ns)</a:t>
            </a:r>
          </a:p>
          <a:p>
            <a:pPr marL="457200" lvl="0" indent="-457200" algn="just">
              <a:buFont typeface="Wingdings"/>
              <a:buChar char="§"/>
              <a:defRPr/>
            </a:pPr>
            <a:endParaRPr lang="en-US" altLang="ko-KR" sz="3200" b="1" dirty="0">
              <a:latin typeface="Times New Roman"/>
              <a:ea typeface="G마켓 산스 TTF Bold"/>
              <a:cs typeface="Times New Roman"/>
            </a:endParaRPr>
          </a:p>
          <a:p>
            <a:pPr lvl="0" algn="just">
              <a:defRPr/>
            </a:pP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Multi Bank(Bank0/Bank1) </a:t>
            </a:r>
          </a:p>
          <a:p>
            <a:pPr marL="457200" lvl="0" indent="-457200" algn="just">
              <a:buFont typeface="Wingdings"/>
              <a:buChar char="§"/>
              <a:defRPr/>
            </a:pP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IDLE -&gt; Write/x -&gt; Conv/Write -&gt; Write/Conv -&gt; Conv/Write -&gt; x/Conv -&gt; Finish (</a:t>
            </a:r>
            <a:r>
              <a:rPr lang="ko-KR" altLang="en-US" sz="3200" b="1" dirty="0">
                <a:latin typeface="Times New Roman"/>
                <a:ea typeface="G마켓 산스 TTF Bold"/>
                <a:cs typeface="Times New Roman"/>
              </a:rPr>
              <a:t>총 </a:t>
            </a: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3.355ns)</a:t>
            </a:r>
          </a:p>
          <a:p>
            <a:pPr marL="457200" lvl="0" indent="-457200" algn="just">
              <a:buFont typeface="Wingdings"/>
              <a:buChar char="§"/>
              <a:defRPr/>
            </a:pPr>
            <a:r>
              <a:rPr lang="en-US" altLang="ko-KR" sz="3200" b="1" dirty="0">
                <a:latin typeface="Times New Roman"/>
                <a:ea typeface="G마켓 산스 TTF Bold"/>
                <a:cs typeface="Times New Roman"/>
              </a:rPr>
              <a:t>The calculation processing speed has improved by approximately 35.85%.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4646</TotalTime>
  <Words>538</Words>
  <Application>Microsoft Office PowerPoint</Application>
  <PresentationFormat>사용자 지정</PresentationFormat>
  <Paragraphs>59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Times New Roman</vt:lpstr>
      <vt:lpstr>Wingdings</vt:lpstr>
      <vt:lpstr>Office 테마</vt:lpstr>
      <vt:lpstr>PowerPoint 프레젠테이션</vt:lpstr>
    </vt:vector>
  </TitlesOfParts>
  <Manager/>
  <Company>Microsoft Corporation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김 설현</cp:lastModifiedBy>
  <cp:revision>26</cp:revision>
  <dcterms:created xsi:type="dcterms:W3CDTF">2018-03-08T06:02:33Z</dcterms:created>
  <dcterms:modified xsi:type="dcterms:W3CDTF">2026-06-22T12:45:58Z</dcterms:modified>
  <cp:version/>
</cp:coreProperties>
</file>